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3" autoAdjust="0"/>
    <p:restoredTop sz="94364" autoAdjust="0"/>
  </p:normalViewPr>
  <p:slideViewPr>
    <p:cSldViewPr snapToGrid="0">
      <p:cViewPr varScale="1">
        <p:scale>
          <a:sx n="69" d="100"/>
          <a:sy n="69" d="100"/>
        </p:scale>
        <p:origin x="7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6B341-0ECE-43B4-A846-CDA91C80E048}" type="datetimeFigureOut">
              <a:rPr lang="es-MX" smtClean="0"/>
              <a:t>03/06/2020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BDCEF1-F579-45E5-BA67-73C6F5590D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0244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Basicos</a:t>
            </a:r>
            <a:r>
              <a:rPr lang="es-MX" dirty="0" smtClean="0"/>
              <a:t>: </a:t>
            </a:r>
            <a:r>
              <a:rPr lang="es-MX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ofrecer nombres simbólicos a las distintas instrucciones, parámetros y cosas tales como los modos de direccionamiento</a:t>
            </a:r>
          </a:p>
          <a:p>
            <a:r>
              <a:rPr lang="es-MX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Modulares: es equivalente </a:t>
            </a:r>
            <a:r>
              <a:rPr lang="es-MX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funciones en un lenguaje de alto nivel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BDCEF1-F579-45E5-BA67-73C6F5590D28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5872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Multiplicación, división, suma y resta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BDCEF1-F579-45E5-BA67-73C6F5590D28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1771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Sumas</a:t>
            </a:r>
            <a:r>
              <a:rPr lang="es-MX" baseline="0" dirty="0" smtClean="0"/>
              <a:t>, restas, </a:t>
            </a:r>
            <a:r>
              <a:rPr lang="es-MX" baseline="0" dirty="0" err="1" smtClean="0"/>
              <a:t>mltiplicaciones</a:t>
            </a:r>
            <a:r>
              <a:rPr lang="es-MX" baseline="0" dirty="0" smtClean="0"/>
              <a:t> y divisiones</a:t>
            </a:r>
          </a:p>
          <a:p>
            <a:r>
              <a:rPr lang="es-MX" baseline="0" dirty="0" smtClean="0"/>
              <a:t>Intel 86 no en </a:t>
            </a:r>
            <a:r>
              <a:rPr lang="es-MX" baseline="0" dirty="0" err="1" smtClean="0"/>
              <a:t>Power</a:t>
            </a:r>
            <a:r>
              <a:rPr lang="es-MX" baseline="0" dirty="0" smtClean="0"/>
              <a:t> PC</a:t>
            </a:r>
          </a:p>
          <a:p>
            <a:r>
              <a:rPr lang="es-MX" baseline="0" dirty="0" smtClean="0"/>
              <a:t>Pero más lentos que el RISC por el tamaño de los registros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BDCEF1-F579-45E5-BA67-73C6F5590D28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65732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No se ejecuta si no está en la memoria principal</a:t>
            </a:r>
          </a:p>
          <a:p>
            <a:r>
              <a:rPr lang="es-MX" dirty="0" smtClean="0"/>
              <a:t>Depende del</a:t>
            </a:r>
            <a:r>
              <a:rPr lang="es-MX" baseline="0" dirty="0" smtClean="0"/>
              <a:t> microprocesador</a:t>
            </a:r>
          </a:p>
          <a:p>
            <a:r>
              <a:rPr lang="es-MX" baseline="0" dirty="0" smtClean="0"/>
              <a:t>Diferencia: la indirecta usa nombres o etiquetas para introducir datos, </a:t>
            </a:r>
            <a:r>
              <a:rPr lang="es-MX" baseline="0" dirty="0" err="1" smtClean="0"/>
              <a:t>eldirecto</a:t>
            </a:r>
            <a:r>
              <a:rPr lang="es-MX" baseline="0" dirty="0" smtClean="0"/>
              <a:t> introduce el dato directamente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BDCEF1-F579-45E5-BA67-73C6F5590D28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3176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Generación de Código objeto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Lenguajes y autómatas, unidad 4</a:t>
            </a:r>
            <a:endParaRPr lang="es-MX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519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23"/>
    </mc:Choice>
    <mc:Fallback>
      <p:transition spd="slow" advTm="22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err="1" smtClean="0"/>
              <a:t>Microoperaciones</a:t>
            </a:r>
            <a:r>
              <a:rPr lang="es-MX" dirty="0" smtClean="0"/>
              <a:t> Aritméticas, Lógicas y de control</a:t>
            </a:r>
          </a:p>
          <a:p>
            <a:r>
              <a:rPr lang="es-MX" dirty="0" smtClean="0"/>
              <a:t>Depende de la arquitectura</a:t>
            </a:r>
          </a:p>
          <a:p>
            <a:r>
              <a:rPr lang="es-MX" dirty="0" smtClean="0"/>
              <a:t>Algunos implementan más funcionalidades, llamado CISC</a:t>
            </a:r>
          </a:p>
          <a:p>
            <a:endParaRPr lang="es-MX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4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367"/>
    </mc:Choice>
    <mc:Fallback>
      <p:transition spd="slow" advTm="93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Direccionamiento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Es la forma en cómo se accede a la memoria</a:t>
            </a:r>
            <a:r>
              <a:rPr lang="es-MX" dirty="0" smtClean="0"/>
              <a:t>.</a:t>
            </a:r>
          </a:p>
          <a:p>
            <a:r>
              <a:rPr lang="es-MX" dirty="0"/>
              <a:t>existen dos tipos </a:t>
            </a:r>
            <a:r>
              <a:rPr lang="es-MX" dirty="0" smtClean="0"/>
              <a:t>de direccionamiento</a:t>
            </a:r>
            <a:r>
              <a:rPr lang="es-MX" dirty="0"/>
              <a:t>: </a:t>
            </a:r>
            <a:endParaRPr lang="es-MX" dirty="0" smtClean="0"/>
          </a:p>
          <a:p>
            <a:r>
              <a:rPr lang="es-MX" dirty="0"/>
              <a:t>Directo: el acceso a las direcciones se hace de manera </a:t>
            </a:r>
            <a:r>
              <a:rPr lang="es-MX" dirty="0" smtClean="0"/>
              <a:t>directa.</a:t>
            </a:r>
          </a:p>
          <a:p>
            <a:r>
              <a:rPr lang="es-MX" dirty="0"/>
              <a:t>Indirecto: se basa a partir de una dirección genérica</a:t>
            </a:r>
          </a:p>
        </p:txBody>
      </p:sp>
      <p:pic>
        <p:nvPicPr>
          <p:cNvPr id="5122" name="Picture 2" descr="2.3 Formatos de Instrucciones y Direccionamiento - FHWAdrianAsi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0795" y="343217"/>
            <a:ext cx="3810000" cy="2533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326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455"/>
    </mc:Choice>
    <mc:Fallback>
      <p:transition spd="slow" advTm="69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4.4 Administración de memoria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Consiste en determinar la posición de memoria en la que los diferentes </a:t>
            </a:r>
            <a:r>
              <a:rPr lang="es-MX" dirty="0" smtClean="0"/>
              <a:t>símbolos </a:t>
            </a:r>
            <a:r>
              <a:rPr lang="es-MX" dirty="0"/>
              <a:t>del programa almacenan la información </a:t>
            </a:r>
            <a:endParaRPr lang="es-MX" dirty="0" smtClean="0"/>
          </a:p>
          <a:p>
            <a:r>
              <a:rPr lang="es-MX" dirty="0" smtClean="0"/>
              <a:t>Un </a:t>
            </a:r>
            <a:r>
              <a:rPr lang="es-MX" dirty="0"/>
              <a:t>ensamblador tiene un administrador de memoria más limitado </a:t>
            </a:r>
            <a:r>
              <a:rPr lang="es-MX" dirty="0" smtClean="0"/>
              <a:t>que un </a:t>
            </a:r>
            <a:r>
              <a:rPr lang="es-MX" dirty="0"/>
              <a:t>compilador</a:t>
            </a:r>
            <a:r>
              <a:rPr lang="es-MX" dirty="0" smtClean="0"/>
              <a:t>.</a:t>
            </a:r>
          </a:p>
          <a:p>
            <a:r>
              <a:rPr lang="es-MX" dirty="0" smtClean="0"/>
              <a:t>Recolector de Basura</a:t>
            </a:r>
            <a:endParaRPr lang="es-MX" dirty="0"/>
          </a:p>
        </p:txBody>
      </p:sp>
      <p:pic>
        <p:nvPicPr>
          <p:cNvPr id="6146" name="Picture 2" descr="S.O. - Administración de la Memori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2" t="23423" r="5221" b="12628"/>
          <a:stretch/>
        </p:blipFill>
        <p:spPr bwMode="auto">
          <a:xfrm>
            <a:off x="7917179" y="4972050"/>
            <a:ext cx="4274821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31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408"/>
    </mc:Choice>
    <mc:Fallback>
      <p:transition spd="slow" advTm="182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4.1 Registro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son la memoria principal de la computadora. Existen diversos registros de propósito general y otros de uso exclusivo</a:t>
            </a:r>
            <a:r>
              <a:rPr lang="es-MX" dirty="0" smtClean="0"/>
              <a:t>.</a:t>
            </a:r>
          </a:p>
          <a:p>
            <a:r>
              <a:rPr lang="es-MX" dirty="0"/>
              <a:t>Existen registros acumuladores, puntero de instrucción, de pila, etc</a:t>
            </a:r>
            <a:r>
              <a:rPr lang="es-MX" dirty="0" smtClean="0"/>
              <a:t>.</a:t>
            </a:r>
            <a:endParaRPr lang="es-MX" dirty="0"/>
          </a:p>
          <a:p>
            <a:r>
              <a:rPr lang="es-MX" dirty="0"/>
              <a:t>Los registros son espacios físicos dentro del microprocesador con capacidad de 4 bits hasta 64 bits dependiendo del microprocesador que se emplee.</a:t>
            </a:r>
          </a:p>
          <a:p>
            <a:endParaRPr lang="es-MX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11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674"/>
    </mc:Choice>
    <mc:Fallback>
      <p:transition spd="slow" advTm="51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026" name="Picture 2" descr="Funcionamiento de los Registros del CPU - YouTub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967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409"/>
    </mc:Choice>
    <mc:Fallback>
      <p:transition spd="slow" advTm="83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</a:t>
            </a:r>
            <a:r>
              <a:rPr lang="es-MX" dirty="0" smtClean="0"/>
              <a:t>Cuál es </a:t>
            </a:r>
            <a:r>
              <a:rPr lang="es-MX" dirty="0"/>
              <a:t>su aplicación en la generación de códigos?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dirty="0"/>
              <a:t>1. usar el registro </a:t>
            </a:r>
            <a:r>
              <a:rPr lang="es-MX" dirty="0" smtClean="0"/>
              <a:t>“d” </a:t>
            </a:r>
            <a:r>
              <a:rPr lang="es-MX" dirty="0"/>
              <a:t>y si está en un registro que no tiene otra variable, y además y </a:t>
            </a:r>
            <a:r>
              <a:rPr lang="es-MX" dirty="0" smtClean="0"/>
              <a:t>no está activa </a:t>
            </a:r>
            <a:r>
              <a:rPr lang="es-MX" dirty="0"/>
              <a:t>ni tiene uso posterior. Si no:</a:t>
            </a:r>
          </a:p>
          <a:p>
            <a:r>
              <a:rPr lang="es-MX" dirty="0"/>
              <a:t>2. usar un registro </a:t>
            </a:r>
            <a:r>
              <a:rPr lang="es-MX" dirty="0" smtClean="0"/>
              <a:t>vacío, </a:t>
            </a:r>
            <a:r>
              <a:rPr lang="es-MX" dirty="0"/>
              <a:t>si hay. Si no:</a:t>
            </a:r>
          </a:p>
          <a:p>
            <a:r>
              <a:rPr lang="es-MX" dirty="0"/>
              <a:t>3. usar un registro ocupado si </a:t>
            </a:r>
            <a:r>
              <a:rPr lang="es-MX" dirty="0" smtClean="0"/>
              <a:t>“</a:t>
            </a:r>
            <a:r>
              <a:rPr lang="es-MX" dirty="0" err="1" smtClean="0"/>
              <a:t>op</a:t>
            </a:r>
            <a:r>
              <a:rPr lang="es-MX" dirty="0" smtClean="0"/>
              <a:t>” </a:t>
            </a:r>
            <a:r>
              <a:rPr lang="es-MX" dirty="0"/>
              <a:t>requiere que </a:t>
            </a:r>
            <a:r>
              <a:rPr lang="es-MX" dirty="0" smtClean="0"/>
              <a:t>“x” </a:t>
            </a:r>
            <a:r>
              <a:rPr lang="es-MX" dirty="0"/>
              <a:t>esté en un registro o si </a:t>
            </a:r>
            <a:r>
              <a:rPr lang="es-MX" dirty="0" smtClean="0"/>
              <a:t>“x” </a:t>
            </a:r>
            <a:r>
              <a:rPr lang="es-MX" dirty="0"/>
              <a:t>tiene </a:t>
            </a:r>
            <a:r>
              <a:rPr lang="es-MX" dirty="0" smtClean="0"/>
              <a:t>uso posterior</a:t>
            </a:r>
            <a:r>
              <a:rPr lang="es-MX" dirty="0"/>
              <a:t>. </a:t>
            </a:r>
            <a:endParaRPr lang="es-MX" dirty="0" smtClean="0"/>
          </a:p>
          <a:p>
            <a:r>
              <a:rPr lang="es-MX" dirty="0" smtClean="0"/>
              <a:t>4</a:t>
            </a:r>
            <a:r>
              <a:rPr lang="es-MX" dirty="0"/>
              <a:t>. Actualizar el descriptor de registro. Si </a:t>
            </a:r>
            <a:r>
              <a:rPr lang="es-MX" dirty="0" smtClean="0"/>
              <a:t>no: usar </a:t>
            </a:r>
            <a:r>
              <a:rPr lang="es-MX" dirty="0"/>
              <a:t>la posición de memoria de x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677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399"/>
    </mc:Choice>
    <mc:Fallback>
      <p:transition spd="slow" advTm="65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4.2 Lenguaje </a:t>
            </a:r>
            <a:r>
              <a:rPr lang="es-MX" dirty="0"/>
              <a:t>ensamblador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96779" y="2199453"/>
            <a:ext cx="5442267" cy="3541714"/>
          </a:xfrm>
        </p:spPr>
        <p:txBody>
          <a:bodyPr/>
          <a:lstStyle/>
          <a:p>
            <a:r>
              <a:rPr lang="es-MX" dirty="0" smtClean="0"/>
              <a:t>Es </a:t>
            </a:r>
            <a:r>
              <a:rPr lang="es-MX" dirty="0"/>
              <a:t>un tipo de lenguaje de bajo nivel utilizado para escribir programas informáticos, y constituye la representación más directa del código máquina específico para cada arquitectura de computadora</a:t>
            </a:r>
          </a:p>
        </p:txBody>
      </p:sp>
      <p:pic>
        <p:nvPicPr>
          <p:cNvPr id="1026" name="Picture 2" descr="What is 8086 Microprocessor? Definition, Block Diagram of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12" y="1798610"/>
            <a:ext cx="5715000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02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232"/>
    </mc:Choice>
    <mc:Fallback>
      <p:transition spd="slow" advTm="69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El programa lee un archivo escrito en lenguaje ensamblador y sustituye cada uno de los códigos mnemotécnicos por su equivalente código máquina. Los programas se hacen fácilmente portables de máquina a máquina y el cálculo de bifurcaciones se hace de manera fácil.</a:t>
            </a:r>
          </a:p>
          <a:p>
            <a:endParaRPr lang="es-MX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733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20"/>
    </mc:Choice>
    <mc:Fallback>
      <p:transition spd="slow" advTm="18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Clasificación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776844" y="244186"/>
            <a:ext cx="3270567" cy="523240"/>
          </a:xfrm>
        </p:spPr>
        <p:txBody>
          <a:bodyPr>
            <a:normAutofit lnSpcReduction="10000"/>
          </a:bodyPr>
          <a:lstStyle/>
          <a:p>
            <a:r>
              <a:rPr lang="es-MX" dirty="0"/>
              <a:t>Ensambladores </a:t>
            </a:r>
            <a:r>
              <a:rPr lang="es-MX" dirty="0" smtClean="0"/>
              <a:t>básicos</a:t>
            </a:r>
          </a:p>
          <a:p>
            <a:endParaRPr lang="es-MX" dirty="0"/>
          </a:p>
          <a:p>
            <a:endParaRPr lang="es-MX" dirty="0" smtClean="0"/>
          </a:p>
        </p:txBody>
      </p:sp>
      <p:pic>
        <p:nvPicPr>
          <p:cNvPr id="3074" name="Picture 2" descr="Padres, profesores y alumnos: No es conveniente etiquetar a los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125" y="1198563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contenido 2"/>
          <p:cNvSpPr txBox="1">
            <a:spLocks/>
          </p:cNvSpPr>
          <p:nvPr/>
        </p:nvSpPr>
        <p:spPr>
          <a:xfrm>
            <a:off x="2665411" y="4041773"/>
            <a:ext cx="6922453" cy="595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Ensambladores modulares, o macro ensambladores</a:t>
            </a:r>
            <a:endParaRPr lang="es-MX" dirty="0" smtClean="0"/>
          </a:p>
          <a:p>
            <a:endParaRPr lang="es-MX" dirty="0" smtClean="0"/>
          </a:p>
        </p:txBody>
      </p:sp>
      <p:pic>
        <p:nvPicPr>
          <p:cNvPr id="3076" name="Picture 4" descr="Tutorial de Java 16- Usando Metodos con Parametros - YouTub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86" r="21214" b="31347"/>
          <a:stretch/>
        </p:blipFill>
        <p:spPr bwMode="auto">
          <a:xfrm>
            <a:off x="1141413" y="4754879"/>
            <a:ext cx="9605645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684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116"/>
    </mc:Choice>
    <mc:Fallback>
      <p:transition spd="slow" advTm="65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Operaciones básicas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Definir </a:t>
            </a:r>
            <a:r>
              <a:rPr lang="es-MX" dirty="0"/>
              <a:t>que parámetros tendrá la función</a:t>
            </a:r>
            <a:r>
              <a:rPr lang="es-MX" dirty="0" smtClean="0"/>
              <a:t>.</a:t>
            </a:r>
          </a:p>
          <a:p>
            <a:r>
              <a:rPr lang="es-MX" dirty="0" smtClean="0"/>
              <a:t>Hacer </a:t>
            </a:r>
            <a:r>
              <a:rPr lang="es-MX" dirty="0"/>
              <a:t>el </a:t>
            </a:r>
            <a:r>
              <a:rPr lang="es-MX" dirty="0" smtClean="0"/>
              <a:t>programa</a:t>
            </a:r>
            <a:r>
              <a:rPr lang="es-MX" dirty="0"/>
              <a:t>, propiamente dicho, en </a:t>
            </a:r>
            <a:r>
              <a:rPr lang="es-MX" dirty="0" err="1" smtClean="0"/>
              <a:t>assembler</a:t>
            </a:r>
            <a:endParaRPr lang="es-MX" dirty="0" smtClean="0"/>
          </a:p>
          <a:p>
            <a:endParaRPr lang="es-MX" dirty="0" smtClean="0"/>
          </a:p>
          <a:p>
            <a:endParaRPr lang="es-MX" dirty="0"/>
          </a:p>
          <a:p>
            <a:r>
              <a:rPr lang="es-MX" dirty="0" smtClean="0"/>
              <a:t>Siguiendo </a:t>
            </a:r>
            <a:r>
              <a:rPr lang="es-MX" dirty="0"/>
              <a:t>la convención de pasaje de parámetros, manejará registros y posiciones de  memoria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3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82"/>
    </mc:Choice>
    <mc:Fallback>
      <p:transition spd="slow" advTm="32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4.3 Lenguaje Máquina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231073"/>
          </a:xfrm>
        </p:spPr>
        <p:txBody>
          <a:bodyPr>
            <a:normAutofit lnSpcReduction="10000"/>
          </a:bodyPr>
          <a:lstStyle/>
          <a:p>
            <a:r>
              <a:rPr lang="es-MX" dirty="0"/>
              <a:t>El lenguaje máquina solo es entendible por las computadoras. Se basa en una lógica binaria de 0 y 1, generalmente implementada por mecanismos eléctricos. En general el lenguaje maquina es difícil de entender para los humanos por este motivo hacemos uso de lenguajes más parecidos a los lenguajes naturales.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/>
          <a:srcRect l="1976" t="27582" r="4554" b="18351"/>
          <a:stretch/>
        </p:blipFill>
        <p:spPr>
          <a:xfrm>
            <a:off x="6012179" y="3951514"/>
            <a:ext cx="4343401" cy="267788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264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228"/>
    </mc:Choice>
    <mc:Fallback>
      <p:transition spd="slow" advTm="90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1344</TotalTime>
  <Words>541</Words>
  <Application>Microsoft Office PowerPoint</Application>
  <PresentationFormat>Panorámica</PresentationFormat>
  <Paragraphs>52</Paragraphs>
  <Slides>12</Slides>
  <Notes>4</Notes>
  <HiddenSlides>0</HiddenSlides>
  <MMClips>12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Trebuchet MS</vt:lpstr>
      <vt:lpstr>Tw Cen MT</vt:lpstr>
      <vt:lpstr>Circuito</vt:lpstr>
      <vt:lpstr>Generación de Código objeto</vt:lpstr>
      <vt:lpstr>4.1 Registro</vt:lpstr>
      <vt:lpstr>Presentación de PowerPoint</vt:lpstr>
      <vt:lpstr>¿Cuál es su aplicación en la generación de códigos?</vt:lpstr>
      <vt:lpstr>4.2 Lenguaje ensamblador</vt:lpstr>
      <vt:lpstr>características</vt:lpstr>
      <vt:lpstr>Clasificación</vt:lpstr>
      <vt:lpstr>Operaciones básicas</vt:lpstr>
      <vt:lpstr>4.3 Lenguaje Máquina</vt:lpstr>
      <vt:lpstr>Características</vt:lpstr>
      <vt:lpstr>Direccionamiento</vt:lpstr>
      <vt:lpstr>4.4 Administración de memoria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Generación de Código objeto</dc:title>
  <dc:creator>Edoardo</dc:creator>
  <cp:lastModifiedBy>Edoardo</cp:lastModifiedBy>
  <cp:revision>18</cp:revision>
  <dcterms:created xsi:type="dcterms:W3CDTF">2020-06-02T22:07:56Z</dcterms:created>
  <dcterms:modified xsi:type="dcterms:W3CDTF">2020-06-04T07:21:55Z</dcterms:modified>
</cp:coreProperties>
</file>

<file path=docProps/thumbnail.jpeg>
</file>